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5"/>
  </p:notesMasterIdLst>
  <p:sldIdLst>
    <p:sldId id="282" r:id="rId2"/>
    <p:sldId id="287" r:id="rId3"/>
    <p:sldId id="275" r:id="rId4"/>
    <p:sldId id="504" r:id="rId5"/>
    <p:sldId id="507" r:id="rId6"/>
    <p:sldId id="505" r:id="rId7"/>
    <p:sldId id="285" r:id="rId8"/>
    <p:sldId id="506" r:id="rId9"/>
    <p:sldId id="508" r:id="rId10"/>
    <p:sldId id="509" r:id="rId11"/>
    <p:sldId id="257" r:id="rId12"/>
    <p:sldId id="258" r:id="rId13"/>
    <p:sldId id="28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3"/>
  </p:normalViewPr>
  <p:slideViewPr>
    <p:cSldViewPr snapToGrid="0" snapToObjects="1">
      <p:cViewPr varScale="1">
        <p:scale>
          <a:sx n="79" d="100"/>
          <a:sy n="79" d="100"/>
        </p:scale>
        <p:origin x="4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C62DA5-2A2F-436D-961C-27F71082B80A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F70AF45-7F05-453B-9B84-F6A146359D3C}">
      <dgm:prSet phldrT="[Text]"/>
      <dgm:spPr/>
      <dgm:t>
        <a:bodyPr/>
        <a:lstStyle/>
        <a:p>
          <a:r>
            <a:rPr lang="en-US" dirty="0"/>
            <a:t>Extract DNA</a:t>
          </a:r>
        </a:p>
      </dgm:t>
    </dgm:pt>
    <dgm:pt modelId="{FE741D6D-7588-497C-B378-98F2629BB9EF}" type="parTrans" cxnId="{9D54F492-9A48-40B5-99B0-77A65815C721}">
      <dgm:prSet/>
      <dgm:spPr/>
      <dgm:t>
        <a:bodyPr/>
        <a:lstStyle/>
        <a:p>
          <a:endParaRPr lang="en-US"/>
        </a:p>
      </dgm:t>
    </dgm:pt>
    <dgm:pt modelId="{EF509D38-45B4-40DE-A0DF-06D9D2478DAC}" type="sibTrans" cxnId="{9D54F492-9A48-40B5-99B0-77A65815C721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63CA2DEA-31F6-4CF4-88E6-63724842EACC}">
      <dgm:prSet phldrT="[Text]"/>
      <dgm:spPr/>
      <dgm:t>
        <a:bodyPr/>
        <a:lstStyle/>
        <a:p>
          <a:r>
            <a:rPr lang="en-US" dirty="0"/>
            <a:t>Sequence DNA</a:t>
          </a:r>
        </a:p>
      </dgm:t>
    </dgm:pt>
    <dgm:pt modelId="{F24D3743-3BAB-4121-937F-7A1AB8F2477A}" type="parTrans" cxnId="{8004C9FB-4B8F-4EDA-BFED-1E99947F14D1}">
      <dgm:prSet/>
      <dgm:spPr/>
      <dgm:t>
        <a:bodyPr/>
        <a:lstStyle/>
        <a:p>
          <a:endParaRPr lang="en-US"/>
        </a:p>
      </dgm:t>
    </dgm:pt>
    <dgm:pt modelId="{30559FF1-E3F5-41E8-94EA-9DDAAF7240F9}" type="sibTrans" cxnId="{8004C9FB-4B8F-4EDA-BFED-1E99947F14D1}">
      <dgm:prSet/>
      <dgm:spPr/>
      <dgm:t>
        <a:bodyPr/>
        <a:lstStyle/>
        <a:p>
          <a:endParaRPr lang="en-US"/>
        </a:p>
      </dgm:t>
    </dgm:pt>
    <dgm:pt modelId="{2A04600B-ADF7-4BE9-933C-2309B67F2DB8}">
      <dgm:prSet phldrT="[Text]"/>
      <dgm:spPr/>
      <dgm:t>
        <a:bodyPr/>
        <a:lstStyle/>
        <a:p>
          <a:r>
            <a:rPr lang="en-US" dirty="0"/>
            <a:t>Diversity Statistics</a:t>
          </a:r>
        </a:p>
      </dgm:t>
    </dgm:pt>
    <dgm:pt modelId="{BC4974DB-2187-4F03-8E80-1FD9F1638001}" type="parTrans" cxnId="{63EAD1FB-574C-40DB-A937-07AFBB797323}">
      <dgm:prSet/>
      <dgm:spPr/>
      <dgm:t>
        <a:bodyPr/>
        <a:lstStyle/>
        <a:p>
          <a:endParaRPr lang="en-US"/>
        </a:p>
      </dgm:t>
    </dgm:pt>
    <dgm:pt modelId="{95CC6B17-9BC3-4B13-96B6-5372B8AF3CC0}" type="sibTrans" cxnId="{63EAD1FB-574C-40DB-A937-07AFBB797323}">
      <dgm:prSet/>
      <dgm:spPr/>
      <dgm:t>
        <a:bodyPr/>
        <a:lstStyle/>
        <a:p>
          <a:endParaRPr lang="en-US"/>
        </a:p>
      </dgm:t>
    </dgm:pt>
    <dgm:pt modelId="{89FFD1B1-83F5-4E55-AB67-A892038B615E}">
      <dgm:prSet phldrT="[Text]"/>
      <dgm:spPr/>
      <dgm:t>
        <a:bodyPr/>
        <a:lstStyle/>
        <a:p>
          <a:r>
            <a:rPr lang="en-US" dirty="0"/>
            <a:t>Hypothesis Tests (AMOVA)</a:t>
          </a:r>
        </a:p>
      </dgm:t>
    </dgm:pt>
    <dgm:pt modelId="{960564C4-1CE0-4EE8-98B7-97E95C8A3DF6}" type="parTrans" cxnId="{0B035D58-4A3E-4B92-87EC-7E5CE1DA1EE8}">
      <dgm:prSet/>
      <dgm:spPr/>
      <dgm:t>
        <a:bodyPr/>
        <a:lstStyle/>
        <a:p>
          <a:endParaRPr lang="en-US"/>
        </a:p>
      </dgm:t>
    </dgm:pt>
    <dgm:pt modelId="{4FB5A869-F3B9-4CA5-91C3-28D47C1A7F10}" type="sibTrans" cxnId="{0B035D58-4A3E-4B92-87EC-7E5CE1DA1EE8}">
      <dgm:prSet/>
      <dgm:spPr/>
      <dgm:t>
        <a:bodyPr/>
        <a:lstStyle/>
        <a:p>
          <a:endParaRPr lang="en-US"/>
        </a:p>
      </dgm:t>
    </dgm:pt>
    <dgm:pt modelId="{7C63F5DD-85B9-42D3-8D98-A8E103092C2B}">
      <dgm:prSet phldrT="[Text]"/>
      <dgm:spPr/>
      <dgm:t>
        <a:bodyPr/>
        <a:lstStyle/>
        <a:p>
          <a:r>
            <a:rPr lang="en-US" dirty="0"/>
            <a:t>Coalescent Model Selection</a:t>
          </a:r>
        </a:p>
      </dgm:t>
    </dgm:pt>
    <dgm:pt modelId="{A2B122DF-66F4-47D5-8861-25D521DE88D9}" type="parTrans" cxnId="{5D810978-30D9-4EEF-8462-9F1B23D73D78}">
      <dgm:prSet/>
      <dgm:spPr/>
      <dgm:t>
        <a:bodyPr/>
        <a:lstStyle/>
        <a:p>
          <a:endParaRPr lang="en-US"/>
        </a:p>
      </dgm:t>
    </dgm:pt>
    <dgm:pt modelId="{6A9FCCFE-E2A1-40B1-8168-6105E40DC83F}" type="sibTrans" cxnId="{5D810978-30D9-4EEF-8462-9F1B23D73D78}">
      <dgm:prSet/>
      <dgm:spPr/>
      <dgm:t>
        <a:bodyPr/>
        <a:lstStyle/>
        <a:p>
          <a:endParaRPr lang="en-US"/>
        </a:p>
      </dgm:t>
    </dgm:pt>
    <dgm:pt modelId="{C0539B89-AF0C-4162-9562-527BB4779069}" type="pres">
      <dgm:prSet presAssocID="{01C62DA5-2A2F-436D-961C-27F71082B80A}" presName="Name0" presStyleCnt="0">
        <dgm:presLayoutVars>
          <dgm:dir/>
          <dgm:resizeHandles val="exact"/>
        </dgm:presLayoutVars>
      </dgm:prSet>
      <dgm:spPr/>
    </dgm:pt>
    <dgm:pt modelId="{6D9F3CEF-83BD-4749-A741-36ED36AAC48C}" type="pres">
      <dgm:prSet presAssocID="{01C62DA5-2A2F-436D-961C-27F71082B80A}" presName="cycle" presStyleCnt="0"/>
      <dgm:spPr/>
    </dgm:pt>
    <dgm:pt modelId="{8054AAE3-D4C6-4BAB-8D9D-88E7BBFD12E5}" type="pres">
      <dgm:prSet presAssocID="{BF70AF45-7F05-453B-9B84-F6A146359D3C}" presName="nodeFirstNode" presStyleLbl="node1" presStyleIdx="0" presStyleCnt="5">
        <dgm:presLayoutVars>
          <dgm:bulletEnabled val="1"/>
        </dgm:presLayoutVars>
      </dgm:prSet>
      <dgm:spPr/>
    </dgm:pt>
    <dgm:pt modelId="{E6D71727-5E12-4D96-AE1A-0D3EEA528ABE}" type="pres">
      <dgm:prSet presAssocID="{EF509D38-45B4-40DE-A0DF-06D9D2478DAC}" presName="sibTransFirstNode" presStyleLbl="bgShp" presStyleIdx="0" presStyleCnt="1"/>
      <dgm:spPr/>
    </dgm:pt>
    <dgm:pt modelId="{CB545A5D-75C9-49DB-AD8B-B348DB1A7A4A}" type="pres">
      <dgm:prSet presAssocID="{63CA2DEA-31F6-4CF4-88E6-63724842EACC}" presName="nodeFollowingNodes" presStyleLbl="node1" presStyleIdx="1" presStyleCnt="5" custRadScaleRad="98504" custRadScaleInc="-3425">
        <dgm:presLayoutVars>
          <dgm:bulletEnabled val="1"/>
        </dgm:presLayoutVars>
      </dgm:prSet>
      <dgm:spPr/>
    </dgm:pt>
    <dgm:pt modelId="{7FAAA5A5-C0CF-4BAE-8E75-BF0E96369C22}" type="pres">
      <dgm:prSet presAssocID="{2A04600B-ADF7-4BE9-933C-2309B67F2DB8}" presName="nodeFollowingNodes" presStyleLbl="node1" presStyleIdx="2" presStyleCnt="5">
        <dgm:presLayoutVars>
          <dgm:bulletEnabled val="1"/>
        </dgm:presLayoutVars>
      </dgm:prSet>
      <dgm:spPr/>
    </dgm:pt>
    <dgm:pt modelId="{00D0B52D-2A0F-4D47-83A4-4DDE411B4460}" type="pres">
      <dgm:prSet presAssocID="{89FFD1B1-83F5-4E55-AB67-A892038B615E}" presName="nodeFollowingNodes" presStyleLbl="node1" presStyleIdx="3" presStyleCnt="5">
        <dgm:presLayoutVars>
          <dgm:bulletEnabled val="1"/>
        </dgm:presLayoutVars>
      </dgm:prSet>
      <dgm:spPr/>
    </dgm:pt>
    <dgm:pt modelId="{B10813D8-140F-424F-845A-D15528B6A811}" type="pres">
      <dgm:prSet presAssocID="{7C63F5DD-85B9-42D3-8D98-A8E103092C2B}" presName="nodeFollowingNodes" presStyleLbl="node1" presStyleIdx="4" presStyleCnt="5" custRadScaleRad="99613" custRadScaleInc="-1476">
        <dgm:presLayoutVars>
          <dgm:bulletEnabled val="1"/>
        </dgm:presLayoutVars>
      </dgm:prSet>
      <dgm:spPr/>
    </dgm:pt>
  </dgm:ptLst>
  <dgm:cxnLst>
    <dgm:cxn modelId="{7900073E-0038-4ECD-A015-A6314D1A920F}" type="presOf" srcId="{EF509D38-45B4-40DE-A0DF-06D9D2478DAC}" destId="{E6D71727-5E12-4D96-AE1A-0D3EEA528ABE}" srcOrd="0" destOrd="0" presId="urn:microsoft.com/office/officeart/2005/8/layout/cycle3"/>
    <dgm:cxn modelId="{F821F770-C360-4E61-B991-19A68055C566}" type="presOf" srcId="{7C63F5DD-85B9-42D3-8D98-A8E103092C2B}" destId="{B10813D8-140F-424F-845A-D15528B6A811}" srcOrd="0" destOrd="0" presId="urn:microsoft.com/office/officeart/2005/8/layout/cycle3"/>
    <dgm:cxn modelId="{5D810978-30D9-4EEF-8462-9F1B23D73D78}" srcId="{01C62DA5-2A2F-436D-961C-27F71082B80A}" destId="{7C63F5DD-85B9-42D3-8D98-A8E103092C2B}" srcOrd="4" destOrd="0" parTransId="{A2B122DF-66F4-47D5-8861-25D521DE88D9}" sibTransId="{6A9FCCFE-E2A1-40B1-8168-6105E40DC83F}"/>
    <dgm:cxn modelId="{0B035D58-4A3E-4B92-87EC-7E5CE1DA1EE8}" srcId="{01C62DA5-2A2F-436D-961C-27F71082B80A}" destId="{89FFD1B1-83F5-4E55-AB67-A892038B615E}" srcOrd="3" destOrd="0" parTransId="{960564C4-1CE0-4EE8-98B7-97E95C8A3DF6}" sibTransId="{4FB5A869-F3B9-4CA5-91C3-28D47C1A7F10}"/>
    <dgm:cxn modelId="{223CE486-7CF8-4EF1-B612-A082B9F94D3D}" type="presOf" srcId="{89FFD1B1-83F5-4E55-AB67-A892038B615E}" destId="{00D0B52D-2A0F-4D47-83A4-4DDE411B4460}" srcOrd="0" destOrd="0" presId="urn:microsoft.com/office/officeart/2005/8/layout/cycle3"/>
    <dgm:cxn modelId="{9D54F492-9A48-40B5-99B0-77A65815C721}" srcId="{01C62DA5-2A2F-436D-961C-27F71082B80A}" destId="{BF70AF45-7F05-453B-9B84-F6A146359D3C}" srcOrd="0" destOrd="0" parTransId="{FE741D6D-7588-497C-B378-98F2629BB9EF}" sibTransId="{EF509D38-45B4-40DE-A0DF-06D9D2478DAC}"/>
    <dgm:cxn modelId="{6C29D7A2-F20D-4463-9325-1A0DDF2678DD}" type="presOf" srcId="{BF70AF45-7F05-453B-9B84-F6A146359D3C}" destId="{8054AAE3-D4C6-4BAB-8D9D-88E7BBFD12E5}" srcOrd="0" destOrd="0" presId="urn:microsoft.com/office/officeart/2005/8/layout/cycle3"/>
    <dgm:cxn modelId="{141262A7-7486-4855-8B18-6C0BFBC93191}" type="presOf" srcId="{01C62DA5-2A2F-436D-961C-27F71082B80A}" destId="{C0539B89-AF0C-4162-9562-527BB4779069}" srcOrd="0" destOrd="0" presId="urn:microsoft.com/office/officeart/2005/8/layout/cycle3"/>
    <dgm:cxn modelId="{9CA555C3-1D59-48BC-AC03-60E42655AAF6}" type="presOf" srcId="{2A04600B-ADF7-4BE9-933C-2309B67F2DB8}" destId="{7FAAA5A5-C0CF-4BAE-8E75-BF0E96369C22}" srcOrd="0" destOrd="0" presId="urn:microsoft.com/office/officeart/2005/8/layout/cycle3"/>
    <dgm:cxn modelId="{3F1583E2-783D-4219-9D6A-3820970FEA83}" type="presOf" srcId="{63CA2DEA-31F6-4CF4-88E6-63724842EACC}" destId="{CB545A5D-75C9-49DB-AD8B-B348DB1A7A4A}" srcOrd="0" destOrd="0" presId="urn:microsoft.com/office/officeart/2005/8/layout/cycle3"/>
    <dgm:cxn modelId="{8004C9FB-4B8F-4EDA-BFED-1E99947F14D1}" srcId="{01C62DA5-2A2F-436D-961C-27F71082B80A}" destId="{63CA2DEA-31F6-4CF4-88E6-63724842EACC}" srcOrd="1" destOrd="0" parTransId="{F24D3743-3BAB-4121-937F-7A1AB8F2477A}" sibTransId="{30559FF1-E3F5-41E8-94EA-9DDAAF7240F9}"/>
    <dgm:cxn modelId="{63EAD1FB-574C-40DB-A937-07AFBB797323}" srcId="{01C62DA5-2A2F-436D-961C-27F71082B80A}" destId="{2A04600B-ADF7-4BE9-933C-2309B67F2DB8}" srcOrd="2" destOrd="0" parTransId="{BC4974DB-2187-4F03-8E80-1FD9F1638001}" sibTransId="{95CC6B17-9BC3-4B13-96B6-5372B8AF3CC0}"/>
    <dgm:cxn modelId="{F16EE5D2-13A3-467C-8408-FE4AEA5AE196}" type="presParOf" srcId="{C0539B89-AF0C-4162-9562-527BB4779069}" destId="{6D9F3CEF-83BD-4749-A741-36ED36AAC48C}" srcOrd="0" destOrd="0" presId="urn:microsoft.com/office/officeart/2005/8/layout/cycle3"/>
    <dgm:cxn modelId="{426D0986-58E2-4553-A785-9FB72C1178BC}" type="presParOf" srcId="{6D9F3CEF-83BD-4749-A741-36ED36AAC48C}" destId="{8054AAE3-D4C6-4BAB-8D9D-88E7BBFD12E5}" srcOrd="0" destOrd="0" presId="urn:microsoft.com/office/officeart/2005/8/layout/cycle3"/>
    <dgm:cxn modelId="{487877E7-A4C3-4269-A1A9-BEA3B7D66688}" type="presParOf" srcId="{6D9F3CEF-83BD-4749-A741-36ED36AAC48C}" destId="{E6D71727-5E12-4D96-AE1A-0D3EEA528ABE}" srcOrd="1" destOrd="0" presId="urn:microsoft.com/office/officeart/2005/8/layout/cycle3"/>
    <dgm:cxn modelId="{2705312F-FA8A-4BAB-B294-94D22FF46B2B}" type="presParOf" srcId="{6D9F3CEF-83BD-4749-A741-36ED36AAC48C}" destId="{CB545A5D-75C9-49DB-AD8B-B348DB1A7A4A}" srcOrd="2" destOrd="0" presId="urn:microsoft.com/office/officeart/2005/8/layout/cycle3"/>
    <dgm:cxn modelId="{DD30FA20-6404-4733-8668-14DD30E50648}" type="presParOf" srcId="{6D9F3CEF-83BD-4749-A741-36ED36AAC48C}" destId="{7FAAA5A5-C0CF-4BAE-8E75-BF0E96369C22}" srcOrd="3" destOrd="0" presId="urn:microsoft.com/office/officeart/2005/8/layout/cycle3"/>
    <dgm:cxn modelId="{4C1CD90C-DD9D-4A48-AFDD-4E81A8E90D79}" type="presParOf" srcId="{6D9F3CEF-83BD-4749-A741-36ED36AAC48C}" destId="{00D0B52D-2A0F-4D47-83A4-4DDE411B4460}" srcOrd="4" destOrd="0" presId="urn:microsoft.com/office/officeart/2005/8/layout/cycle3"/>
    <dgm:cxn modelId="{A80B6FFC-26AA-468B-956F-03259ECCF6AB}" type="presParOf" srcId="{6D9F3CEF-83BD-4749-A741-36ED36AAC48C}" destId="{B10813D8-140F-424F-845A-D15528B6A811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D71727-5E12-4D96-AE1A-0D3EEA528ABE}">
      <dsp:nvSpPr>
        <dsp:cNvPr id="0" name=""/>
        <dsp:cNvSpPr/>
      </dsp:nvSpPr>
      <dsp:spPr>
        <a:xfrm>
          <a:off x="251359" y="115407"/>
          <a:ext cx="2200367" cy="2200367"/>
        </a:xfrm>
        <a:prstGeom prst="circularArrow">
          <a:avLst>
            <a:gd name="adj1" fmla="val 5544"/>
            <a:gd name="adj2" fmla="val 330680"/>
            <a:gd name="adj3" fmla="val 14025683"/>
            <a:gd name="adj4" fmla="val 17235765"/>
            <a:gd name="adj5" fmla="val 5757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54AAE3-D4C6-4BAB-8D9D-88E7BBFD12E5}">
      <dsp:nvSpPr>
        <dsp:cNvPr id="0" name=""/>
        <dsp:cNvSpPr/>
      </dsp:nvSpPr>
      <dsp:spPr>
        <a:xfrm>
          <a:off x="892889" y="124909"/>
          <a:ext cx="917307" cy="45865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Extract DNA</a:t>
          </a:r>
        </a:p>
      </dsp:txBody>
      <dsp:txXfrm>
        <a:off x="915279" y="147299"/>
        <a:ext cx="872527" cy="413873"/>
      </dsp:txXfrm>
    </dsp:sp>
    <dsp:sp modelId="{CB545A5D-75C9-49DB-AD8B-B348DB1A7A4A}">
      <dsp:nvSpPr>
        <dsp:cNvPr id="0" name=""/>
        <dsp:cNvSpPr/>
      </dsp:nvSpPr>
      <dsp:spPr>
        <a:xfrm>
          <a:off x="1761129" y="746274"/>
          <a:ext cx="917307" cy="45865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Sequence DNA</a:t>
          </a:r>
        </a:p>
      </dsp:txBody>
      <dsp:txXfrm>
        <a:off x="1783519" y="768664"/>
        <a:ext cx="872527" cy="413873"/>
      </dsp:txXfrm>
    </dsp:sp>
    <dsp:sp modelId="{7FAAA5A5-C0CF-4BAE-8E75-BF0E96369C22}">
      <dsp:nvSpPr>
        <dsp:cNvPr id="0" name=""/>
        <dsp:cNvSpPr/>
      </dsp:nvSpPr>
      <dsp:spPr>
        <a:xfrm>
          <a:off x="1444421" y="1822351"/>
          <a:ext cx="917307" cy="45865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Diversity Statistics</a:t>
          </a:r>
        </a:p>
      </dsp:txBody>
      <dsp:txXfrm>
        <a:off x="1466811" y="1844741"/>
        <a:ext cx="872527" cy="413873"/>
      </dsp:txXfrm>
    </dsp:sp>
    <dsp:sp modelId="{00D0B52D-2A0F-4D47-83A4-4DDE411B4460}">
      <dsp:nvSpPr>
        <dsp:cNvPr id="0" name=""/>
        <dsp:cNvSpPr/>
      </dsp:nvSpPr>
      <dsp:spPr>
        <a:xfrm>
          <a:off x="341357" y="1822351"/>
          <a:ext cx="917307" cy="45865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Hypothesis Tests (AMOVA)</a:t>
          </a:r>
        </a:p>
      </dsp:txBody>
      <dsp:txXfrm>
        <a:off x="363747" y="1844741"/>
        <a:ext cx="872527" cy="413873"/>
      </dsp:txXfrm>
    </dsp:sp>
    <dsp:sp modelId="{B10813D8-140F-424F-845A-D15528B6A811}">
      <dsp:nvSpPr>
        <dsp:cNvPr id="0" name=""/>
        <dsp:cNvSpPr/>
      </dsp:nvSpPr>
      <dsp:spPr>
        <a:xfrm>
          <a:off x="0" y="788171"/>
          <a:ext cx="917307" cy="45865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Coalescent Model Selection</a:t>
          </a:r>
        </a:p>
      </dsp:txBody>
      <dsp:txXfrm>
        <a:off x="22390" y="810561"/>
        <a:ext cx="872527" cy="413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8103D-CC8C-3E48-AB51-212ADA1D7639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C2A09-7AD8-804D-A82A-D0014AC9D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63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23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70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dots to yellow and add future sites for </a:t>
            </a:r>
            <a:r>
              <a:rPr lang="en-US" dirty="0" err="1"/>
              <a:t>baja</a:t>
            </a:r>
            <a:r>
              <a:rPr lang="en-US" dirty="0"/>
              <a:t>, Alaska, </a:t>
            </a:r>
            <a:r>
              <a:rPr lang="en-US" dirty="0" err="1"/>
              <a:t>cali</a:t>
            </a:r>
            <a:r>
              <a:rPr lang="en-US" dirty="0"/>
              <a:t>, Oregon (in diff color?) and also </a:t>
            </a:r>
            <a:r>
              <a:rPr lang="en-US" dirty="0" err="1"/>
              <a:t>Criego</a:t>
            </a:r>
            <a:r>
              <a:rPr lang="en-US" dirty="0"/>
              <a:t>-Prieto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C2A09-7AD8-804D-A82A-D0014AC9D4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32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5F2F9-BF7D-B442-B4E1-C14BB4BB9AC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21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AF1F4F7-1B89-6F4D-BE50-004C0E1208F1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33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F4F7-1B89-6F4D-BE50-004C0E1208F1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86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F4F7-1B89-6F4D-BE50-004C0E1208F1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6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F4F7-1B89-6F4D-BE50-004C0E1208F1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5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F4F7-1B89-6F4D-BE50-004C0E1208F1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42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F4F7-1B89-6F4D-BE50-004C0E1208F1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45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F4F7-1B89-6F4D-BE50-004C0E1208F1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19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F4F7-1B89-6F4D-BE50-004C0E1208F1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06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F4F7-1B89-6F4D-BE50-004C0E1208F1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20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F4F7-1B89-6F4D-BE50-004C0E1208F1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05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AF1F4F7-1B89-6F4D-BE50-004C0E1208F1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52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3AF1F4F7-1B89-6F4D-BE50-004C0E1208F1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6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8.emf"/><Relationship Id="rId7" Type="http://schemas.openxmlformats.org/officeDocument/2006/relationships/image" Target="../media/image21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microsoft.com/office/2007/relationships/diagramDrawing" Target="../diagrams/drawing1.xml"/><Relationship Id="rId4" Type="http://schemas.microsoft.com/office/2007/relationships/hdphoto" Target="../media/hdphoto1.wdp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9" y="533400"/>
            <a:ext cx="12188825" cy="4648200"/>
          </a:xfrm>
        </p:spPr>
        <p:txBody>
          <a:bodyPr/>
          <a:lstStyle/>
          <a:p>
            <a:pPr algn="ctr"/>
            <a:r>
              <a:rPr lang="en-US" sz="7200" dirty="0">
                <a:ea typeface="Gill Sans"/>
                <a:cs typeface="Gill Sans"/>
                <a:sym typeface="Gill Sans"/>
              </a:rPr>
              <a:t>Preliminary analysis of population structure in </a:t>
            </a:r>
            <a:r>
              <a:rPr lang="en-US" sz="7200" i="1" dirty="0">
                <a:ea typeface="Gill Sans"/>
                <a:cs typeface="Gill Sans"/>
                <a:sym typeface="Gill Sans"/>
              </a:rPr>
              <a:t>Mytilus californianus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1" y="4287466"/>
            <a:ext cx="8305799" cy="1524000"/>
          </a:xfrm>
        </p:spPr>
        <p:txBody>
          <a:bodyPr>
            <a:normAutofit fontScale="25000" lnSpcReduction="20000"/>
          </a:bodyPr>
          <a:lstStyle/>
          <a:p>
            <a:pPr algn="ctr">
              <a:spcBef>
                <a:spcPts val="1200"/>
              </a:spcBef>
            </a:pPr>
            <a:r>
              <a:rPr lang="en-US" sz="6400" dirty="0">
                <a:solidFill>
                  <a:srgbClr val="000000"/>
                </a:solidFill>
              </a:rPr>
              <a:t>Vanessa Garcia</a:t>
            </a:r>
            <a:r>
              <a:rPr lang="en-US" sz="6400" baseline="30000" dirty="0">
                <a:solidFill>
                  <a:srgbClr val="000000"/>
                </a:solidFill>
              </a:rPr>
              <a:t>1</a:t>
            </a:r>
            <a:r>
              <a:rPr lang="en-US" sz="6400" dirty="0">
                <a:solidFill>
                  <a:srgbClr val="000000"/>
                </a:solidFill>
              </a:rPr>
              <a:t>, Nate Jue</a:t>
            </a:r>
            <a:r>
              <a:rPr lang="en-US" sz="6400" baseline="30000" dirty="0">
                <a:solidFill>
                  <a:srgbClr val="000000"/>
                </a:solidFill>
              </a:rPr>
              <a:t>1</a:t>
            </a:r>
            <a:r>
              <a:rPr lang="en-US" sz="6400" dirty="0">
                <a:solidFill>
                  <a:srgbClr val="000000"/>
                </a:solidFill>
              </a:rPr>
              <a:t>, Eric D. Crandall</a:t>
            </a:r>
            <a:r>
              <a:rPr lang="en-US" sz="6400" baseline="30000" dirty="0">
                <a:solidFill>
                  <a:srgbClr val="000000"/>
                </a:solidFill>
              </a:rPr>
              <a:t>1,2</a:t>
            </a:r>
            <a:endParaRPr lang="en-US" sz="6400" dirty="0"/>
          </a:p>
          <a:p>
            <a:pPr algn="ctr">
              <a:spcBef>
                <a:spcPts val="1200"/>
              </a:spcBef>
            </a:pPr>
            <a:r>
              <a:rPr lang="en-US" sz="6400" dirty="0">
                <a:solidFill>
                  <a:srgbClr val="000000"/>
                </a:solidFill>
              </a:rPr>
              <a:t>Department of Biology and Chemistry, California State University Monterey Bay, 100 Campus Center, Seaside, CA</a:t>
            </a:r>
            <a:endParaRPr lang="en-US" sz="6400" dirty="0"/>
          </a:p>
          <a:p>
            <a:pPr algn="ctr">
              <a:spcBef>
                <a:spcPts val="1200"/>
              </a:spcBef>
            </a:pPr>
            <a:r>
              <a:rPr lang="en-US" sz="6400" dirty="0">
                <a:solidFill>
                  <a:srgbClr val="000000"/>
                </a:solidFill>
              </a:rPr>
              <a:t>Department of Biology, Pennsylvania State University</a:t>
            </a:r>
            <a:endParaRPr lang="en-US" sz="6400" dirty="0"/>
          </a:p>
          <a:p>
            <a:pPr algn="ctr">
              <a:spcBef>
                <a:spcPts val="1200"/>
              </a:spcBef>
            </a:pPr>
            <a:r>
              <a:rPr lang="en-US" sz="6400" dirty="0">
                <a:solidFill>
                  <a:srgbClr val="000000"/>
                </a:solidFill>
              </a:rPr>
              <a:t>208 Mueller Laboratory, University Park, PA</a:t>
            </a:r>
            <a:endParaRPr lang="en-US" sz="6400" dirty="0"/>
          </a:p>
          <a:p>
            <a:br>
              <a:rPr lang="en-US" dirty="0"/>
            </a:b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928083C-105E-4CDE-8BB2-16E3268243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885" y="152401"/>
            <a:ext cx="5249158" cy="1631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BC64A5-503A-498C-B481-C59FE2187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8562" y="5914096"/>
            <a:ext cx="3004302" cy="84127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0CDF2F0-6569-41CC-BE6D-B93ED16EF5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0651" y="6218238"/>
            <a:ext cx="487362" cy="487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A754C3-1651-4BF3-A4C5-D3DCD30FBC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8" y="4853776"/>
            <a:ext cx="2665412" cy="200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980">
        <p:fade/>
      </p:transition>
    </mc:Choice>
    <mc:Fallback xmlns="">
      <p:transition spd="med" advTm="79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9000">
              <a:schemeClr val="accent1">
                <a:lumMod val="45000"/>
                <a:lumOff val="55000"/>
              </a:schemeClr>
            </a:gs>
            <a:gs pos="5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F207-ACCB-4210-8898-3ABC68D7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Previous Research with Coalescent Samplers</a:t>
            </a:r>
          </a:p>
        </p:txBody>
      </p:sp>
    </p:spTree>
    <p:extLst>
      <p:ext uri="{BB962C8B-B14F-4D97-AF65-F5344CB8AC3E}">
        <p14:creationId xmlns:p14="http://schemas.microsoft.com/office/powerpoint/2010/main" val="10467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EF5E404-FD17-7B4B-A213-137D4AA81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0" r="5585"/>
          <a:stretch/>
        </p:blipFill>
        <p:spPr>
          <a:xfrm>
            <a:off x="8741006" y="42292"/>
            <a:ext cx="158978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6D381F-C412-9E48-AB5E-D8CFE4799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222" y="92352"/>
            <a:ext cx="2035435" cy="2743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008CFF-AAB8-46BC-95CF-0D0ABB3A6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08" t="13285" r="28676" b="23898"/>
          <a:stretch/>
        </p:blipFill>
        <p:spPr>
          <a:xfrm>
            <a:off x="8913437" y="0"/>
            <a:ext cx="3278564" cy="3106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3609E9-6BDF-1844-B148-2A441567C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665" y="148713"/>
            <a:ext cx="2035435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8CAD3-89C8-BF49-9188-B15B2C33B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8091"/>
            <a:ext cx="2035435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979DDA-5B83-F448-8526-CE25389012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336" y="198091"/>
            <a:ext cx="2035435" cy="2743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0AC939-8524-CD44-977A-CA05C5E81401}"/>
              </a:ext>
            </a:extLst>
          </p:cNvPr>
          <p:cNvSpPr txBox="1"/>
          <p:nvPr/>
        </p:nvSpPr>
        <p:spPr>
          <a:xfrm>
            <a:off x="85799" y="2719350"/>
            <a:ext cx="1030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Panmixia</a:t>
            </a:r>
          </a:p>
          <a:p>
            <a:r>
              <a:rPr lang="en-US" dirty="0"/>
              <a:t>k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33DF09-9474-2545-81DD-DB02B84F9C85}"/>
              </a:ext>
            </a:extLst>
          </p:cNvPr>
          <p:cNvSpPr txBox="1"/>
          <p:nvPr/>
        </p:nvSpPr>
        <p:spPr>
          <a:xfrm>
            <a:off x="3722712" y="2719350"/>
            <a:ext cx="1509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 Conception</a:t>
            </a:r>
          </a:p>
          <a:p>
            <a:r>
              <a:rPr lang="en-US" dirty="0"/>
              <a:t>k =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5AFAB8-BFE2-074F-AB4A-7FC6730714D1}"/>
              </a:ext>
            </a:extLst>
          </p:cNvPr>
          <p:cNvSpPr txBox="1"/>
          <p:nvPr/>
        </p:nvSpPr>
        <p:spPr>
          <a:xfrm>
            <a:off x="2029580" y="270961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N-Island</a:t>
            </a:r>
          </a:p>
          <a:p>
            <a:r>
              <a:rPr lang="en-US" dirty="0"/>
              <a:t>k =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09E474-3C9B-DA47-9D46-EE1D3BD02FD6}"/>
              </a:ext>
            </a:extLst>
          </p:cNvPr>
          <p:cNvSpPr txBox="1"/>
          <p:nvPr/>
        </p:nvSpPr>
        <p:spPr>
          <a:xfrm>
            <a:off x="5685592" y="2719350"/>
            <a:ext cx="1617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Symmetric </a:t>
            </a:r>
          </a:p>
          <a:p>
            <a:r>
              <a:rPr lang="en-US" dirty="0"/>
              <a:t>Stepping-Stone</a:t>
            </a:r>
          </a:p>
          <a:p>
            <a:r>
              <a:rPr lang="en-US" dirty="0"/>
              <a:t>k = 23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42247A-2F07-B447-BB9A-8F1B286C5FA7}"/>
              </a:ext>
            </a:extLst>
          </p:cNvPr>
          <p:cNvSpPr txBox="1"/>
          <p:nvPr/>
        </p:nvSpPr>
        <p:spPr>
          <a:xfrm>
            <a:off x="7477373" y="2704524"/>
            <a:ext cx="1986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Southward</a:t>
            </a:r>
          </a:p>
          <a:p>
            <a:r>
              <a:rPr lang="en-US" dirty="0"/>
              <a:t>Stepping-Stone</a:t>
            </a:r>
          </a:p>
          <a:p>
            <a:r>
              <a:rPr lang="en-US" dirty="0"/>
              <a:t>(California Current)</a:t>
            </a:r>
          </a:p>
          <a:p>
            <a:r>
              <a:rPr lang="en-US" dirty="0"/>
              <a:t>k = 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96C673-DA0C-C544-87B0-2AD6E4EA9AD8}"/>
              </a:ext>
            </a:extLst>
          </p:cNvPr>
          <p:cNvSpPr txBox="1"/>
          <p:nvPr/>
        </p:nvSpPr>
        <p:spPr>
          <a:xfrm>
            <a:off x="9397732" y="2719350"/>
            <a:ext cx="1617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</a:t>
            </a:r>
          </a:p>
          <a:p>
            <a:r>
              <a:rPr lang="en-US" dirty="0"/>
              <a:t>Stepping-Stone</a:t>
            </a:r>
          </a:p>
          <a:p>
            <a:r>
              <a:rPr lang="en-US" dirty="0"/>
              <a:t>k = 34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C99F62-F111-3947-A6C0-A5DF070E8D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266" r="6629"/>
          <a:stretch/>
        </p:blipFill>
        <p:spPr>
          <a:xfrm>
            <a:off x="7151226" y="42292"/>
            <a:ext cx="1589780" cy="27432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491211-CCD2-42D1-BB9A-3536CB64247C}"/>
              </a:ext>
            </a:extLst>
          </p:cNvPr>
          <p:cNvCxnSpPr>
            <a:cxnSpLocks/>
          </p:cNvCxnSpPr>
          <p:nvPr/>
        </p:nvCxnSpPr>
        <p:spPr>
          <a:xfrm>
            <a:off x="7020705" y="802613"/>
            <a:ext cx="1371153" cy="1338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BBC1F181-3CA6-41C9-BBD7-B79BEB08C7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8757068"/>
              </p:ext>
            </p:extLst>
          </p:nvPr>
        </p:nvGraphicFramePr>
        <p:xfrm>
          <a:off x="19419" y="4589883"/>
          <a:ext cx="7085834" cy="2268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011">
                  <a:extLst>
                    <a:ext uri="{9D8B030D-6E8A-4147-A177-3AD203B41FA5}">
                      <a16:colId xmlns:a16="http://schemas.microsoft.com/office/drawing/2014/main" val="1744254832"/>
                    </a:ext>
                  </a:extLst>
                </a:gridCol>
                <a:gridCol w="1718941">
                  <a:extLst>
                    <a:ext uri="{9D8B030D-6E8A-4147-A177-3AD203B41FA5}">
                      <a16:colId xmlns:a16="http://schemas.microsoft.com/office/drawing/2014/main" val="1586261816"/>
                    </a:ext>
                  </a:extLst>
                </a:gridCol>
                <a:gridCol w="1718941">
                  <a:extLst>
                    <a:ext uri="{9D8B030D-6E8A-4147-A177-3AD203B41FA5}">
                      <a16:colId xmlns:a16="http://schemas.microsoft.com/office/drawing/2014/main" val="4214766880"/>
                    </a:ext>
                  </a:extLst>
                </a:gridCol>
                <a:gridCol w="1718941">
                  <a:extLst>
                    <a:ext uri="{9D8B030D-6E8A-4147-A177-3AD203B41FA5}">
                      <a16:colId xmlns:a16="http://schemas.microsoft.com/office/drawing/2014/main" val="1266608403"/>
                    </a:ext>
                  </a:extLst>
                </a:gridCol>
              </a:tblGrid>
              <a:tr h="2849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modelprob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646166"/>
                  </a:ext>
                </a:extLst>
              </a:tr>
              <a:tr h="2849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Stepping_Stone_CC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8943202"/>
                  </a:ext>
                </a:extLst>
              </a:tr>
              <a:tr h="2849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Panmixia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-9.2930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9423750"/>
                  </a:ext>
                </a:extLst>
              </a:tr>
              <a:tr h="2849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Stepping_Stone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-15.7485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8201216"/>
                  </a:ext>
                </a:extLst>
              </a:tr>
              <a:tr h="2849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Point_Conception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-44.0650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4239615"/>
                  </a:ext>
                </a:extLst>
              </a:tr>
              <a:tr h="52813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Symmetrical_Stepping_Stone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-69.4452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9086454"/>
                  </a:ext>
                </a:extLst>
              </a:tr>
              <a:tr h="2849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Island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-276.5616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586001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15F0AAA-5180-40E5-8205-5A99B9BC3569}"/>
              </a:ext>
            </a:extLst>
          </p:cNvPr>
          <p:cNvSpPr txBox="1"/>
          <p:nvPr/>
        </p:nvSpPr>
        <p:spPr>
          <a:xfrm>
            <a:off x="19419" y="4128940"/>
            <a:ext cx="700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2: Results of migrate-n analysis.</a:t>
            </a:r>
          </a:p>
        </p:txBody>
      </p:sp>
    </p:spTree>
    <p:extLst>
      <p:ext uri="{BB962C8B-B14F-4D97-AF65-F5344CB8AC3E}">
        <p14:creationId xmlns:p14="http://schemas.microsoft.com/office/powerpoint/2010/main" val="3131635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D2D24D-6FDA-CA43-A4D8-F50B9B15C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854" y="0"/>
            <a:ext cx="92342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692BD0-43A8-0A45-AED9-70D21D535DC7}"/>
              </a:ext>
            </a:extLst>
          </p:cNvPr>
          <p:cNvSpPr txBox="1"/>
          <p:nvPr/>
        </p:nvSpPr>
        <p:spPr>
          <a:xfrm>
            <a:off x="10713145" y="150602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0.006</a:t>
            </a:r>
          </a:p>
        </p:txBody>
      </p:sp>
    </p:spTree>
    <p:extLst>
      <p:ext uri="{BB962C8B-B14F-4D97-AF65-F5344CB8AC3E}">
        <p14:creationId xmlns:p14="http://schemas.microsoft.com/office/powerpoint/2010/main" val="4017423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210F-E6BF-A84F-B768-79E7382D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Preliminary </a:t>
            </a:r>
            <a:br>
              <a:rPr lang="en-US" dirty="0"/>
            </a:br>
            <a:r>
              <a:rPr lang="en-US" dirty="0"/>
              <a:t>Dispersal Kernel!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9CF6F-BD92-2C4B-B87E-816A7D63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875" y="98854"/>
            <a:ext cx="6595125" cy="6660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175FD7-BBF5-314D-8063-2B3B0BF3EE72}"/>
              </a:ext>
            </a:extLst>
          </p:cNvPr>
          <p:cNvSpPr txBox="1"/>
          <p:nvPr/>
        </p:nvSpPr>
        <p:spPr>
          <a:xfrm>
            <a:off x="838200" y="2693773"/>
            <a:ext cx="3984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parent-offspring distance = 41 km </a:t>
            </a:r>
          </a:p>
          <a:p>
            <a:r>
              <a:rPr lang="en-US" dirty="0"/>
              <a:t>95% HPD 7 km – 142 km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CA396C-428E-B24E-B015-83CED8170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59" y="3749487"/>
            <a:ext cx="3616411" cy="27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4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9000">
              <a:schemeClr val="accent1">
                <a:lumMod val="45000"/>
                <a:lumOff val="55000"/>
              </a:schemeClr>
            </a:gs>
            <a:gs pos="5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C906-B5F1-450D-85A9-C5AD9676A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22D82-4CC8-410D-A66A-6CAD32E6E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6200" marR="45720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None/>
            </a:pPr>
            <a:endParaRPr lang="en-US" dirty="0">
              <a:ea typeface="Tahoma"/>
              <a:cs typeface="Tahoma"/>
              <a:sym typeface="Tahoma"/>
            </a:endParaRPr>
          </a:p>
          <a:p>
            <a:pPr marL="590550" marR="457200" indent="-5143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+mj-lt"/>
              <a:buAutoNum type="romanUcPeriod"/>
            </a:pPr>
            <a:r>
              <a:rPr lang="en-US" dirty="0">
                <a:ea typeface="Tahoma"/>
                <a:cs typeface="Tahoma"/>
                <a:sym typeface="Tahoma"/>
              </a:rPr>
              <a:t>Is there evidence of population structure in the California mussel?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14646CC-6BCD-44DE-B776-F0BE553531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0651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6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36">
        <p:fade/>
      </p:transition>
    </mc:Choice>
    <mc:Fallback xmlns="">
      <p:transition spd="med" advTm="80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9000">
              <a:schemeClr val="accent1">
                <a:lumMod val="45000"/>
                <a:lumOff val="55000"/>
              </a:schemeClr>
            </a:gs>
            <a:gs pos="5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B525800-E560-43C5-8184-E31F91F5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3633"/>
            <a:ext cx="3276599" cy="607440"/>
          </a:xfrm>
        </p:spPr>
        <p:txBody>
          <a:bodyPr/>
          <a:lstStyle/>
          <a:p>
            <a:r>
              <a:rPr lang="en-US" i="1" dirty="0">
                <a:solidFill>
                  <a:schemeClr val="tx1"/>
                </a:solidFill>
              </a:rPr>
              <a:t>Mytilus californianus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E3B4539-A4A9-4580-B32A-F34F7AA9A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8785" y="1231768"/>
            <a:ext cx="3955425" cy="49864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Inhabit the coastal waters of western North America (</a:t>
            </a:r>
            <a:r>
              <a:rPr lang="en-US" sz="2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Strathman</a:t>
            </a:r>
            <a:r>
              <a:rPr lang="en-US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 1985)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Spawn year-round (</a:t>
            </a:r>
            <a:r>
              <a:rPr lang="en-US" sz="2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Suchanek</a:t>
            </a:r>
            <a:r>
              <a:rPr lang="en-US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 1981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Larvae drift for up to 45 days (</a:t>
            </a:r>
            <a:r>
              <a:rPr lang="en-US" sz="2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Suchanek</a:t>
            </a:r>
            <a:r>
              <a:rPr lang="en-US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 1981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Life-span up to 50 years (</a:t>
            </a:r>
            <a:r>
              <a:rPr lang="en-US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Gosling 1992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Research question: Is there evidence of population structure?</a:t>
            </a:r>
          </a:p>
          <a:p>
            <a:endParaRPr lang="en-US" dirty="0"/>
          </a:p>
        </p:txBody>
      </p:sp>
      <p:pic>
        <p:nvPicPr>
          <p:cNvPr id="7" name="Picture 2" descr="Scientific Illustration | beckinszillustration: California Mussels... |  Scientific illustration, Sea life art, Fish illustration">
            <a:extLst>
              <a:ext uri="{FF2B5EF4-FFF2-40B4-BE49-F238E27FC236}">
                <a16:creationId xmlns:a16="http://schemas.microsoft.com/office/drawing/2014/main" id="{FE8A0372-B1FF-41C4-94FB-F6248CFC6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26344" y="1451288"/>
            <a:ext cx="3056741" cy="395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A41040-B620-45F5-80F5-83FF6160B3B2}"/>
              </a:ext>
            </a:extLst>
          </p:cNvPr>
          <p:cNvSpPr txBox="1"/>
          <p:nvPr/>
        </p:nvSpPr>
        <p:spPr>
          <a:xfrm>
            <a:off x="6477002" y="5026063"/>
            <a:ext cx="39554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111111"/>
                </a:solidFill>
              </a:rPr>
              <a:t>Hoskins, Rebecca. </a:t>
            </a:r>
            <a:r>
              <a:rPr lang="en-US" sz="1500" i="1" dirty="0">
                <a:solidFill>
                  <a:srgbClr val="111111"/>
                </a:solidFill>
              </a:rPr>
              <a:t>California Mussels (Mytilus californianus</a:t>
            </a:r>
            <a:r>
              <a:rPr lang="en-US" sz="1500" dirty="0">
                <a:solidFill>
                  <a:srgbClr val="111111"/>
                </a:solidFill>
              </a:rPr>
              <a:t>). Watercolor and Ink. [BeckinszIllustration.tumblr.com]. Accessed May 17, 2021.</a:t>
            </a:r>
            <a:endParaRPr lang="en-US" sz="15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80DE728-536C-4275-9C83-4D4E7025C9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0651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5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692">
        <p:fade/>
      </p:transition>
    </mc:Choice>
    <mc:Fallback xmlns="">
      <p:transition spd="med" advTm="246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9000">
              <a:schemeClr val="accent1">
                <a:lumMod val="45000"/>
                <a:lumOff val="55000"/>
              </a:schemeClr>
            </a:gs>
            <a:gs pos="5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457396"/>
            <a:ext cx="3276599" cy="5794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Previous Research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1066800"/>
            <a:ext cx="3276600" cy="4953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Addison et al. 2008 concluded genetic homogeneity throughout range using various genetic markers (</a:t>
            </a:r>
            <a:r>
              <a:rPr lang="el-GR" sz="1900" dirty="0"/>
              <a:t>Φ</a:t>
            </a:r>
            <a:r>
              <a:rPr lang="en-US" sz="1900" dirty="0"/>
              <a:t>ST = </a:t>
            </a:r>
          </a:p>
          <a:p>
            <a:r>
              <a:rPr lang="en-US" sz="1900" dirty="0"/>
              <a:t>     –0.0029)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Marko et al. 2010 found similar lack of population structure (</a:t>
            </a:r>
            <a:r>
              <a:rPr lang="el-GR" sz="1900" dirty="0"/>
              <a:t>Φ</a:t>
            </a:r>
            <a:r>
              <a:rPr lang="en-US" sz="1900" dirty="0"/>
              <a:t>ST = 0.004)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Kelly and </a:t>
            </a:r>
            <a:r>
              <a:rPr lang="en-US" sz="1900" dirty="0" err="1"/>
              <a:t>Palumbi</a:t>
            </a:r>
            <a:r>
              <a:rPr lang="en-US" sz="1900" dirty="0"/>
              <a:t> 2010 found only 13 of 50 intertidal species show significant population structure using F-statistics!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0E9EA1-0FE0-C54F-A49B-D2206A53D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172" y="429116"/>
            <a:ext cx="6797161" cy="59434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03FB86-2887-9A4F-B656-3C644284F9DF}"/>
              </a:ext>
            </a:extLst>
          </p:cNvPr>
          <p:cNvSpPr/>
          <p:nvPr/>
        </p:nvSpPr>
        <p:spPr>
          <a:xfrm>
            <a:off x="4997172" y="6292642"/>
            <a:ext cx="6092825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Kelly and </a:t>
            </a:r>
            <a:r>
              <a:rPr lang="en-US" sz="1600" dirty="0" err="1"/>
              <a:t>Palumbi</a:t>
            </a:r>
            <a:r>
              <a:rPr lang="en-US" sz="1600" dirty="0"/>
              <a:t> 2010 </a:t>
            </a:r>
            <a:r>
              <a:rPr lang="en-US" sz="1600" dirty="0" err="1"/>
              <a:t>PLoS</a:t>
            </a:r>
            <a:r>
              <a:rPr lang="en-US" sz="1600" dirty="0"/>
              <a:t> One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5302991-CF30-47FE-B909-73438DFA29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0651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2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952">
        <p:fade/>
      </p:transition>
    </mc:Choice>
    <mc:Fallback xmlns="">
      <p:transition spd="med" advTm="269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E45B782-8701-46EB-AB86-310BD25FCC18}"/>
              </a:ext>
            </a:extLst>
          </p:cNvPr>
          <p:cNvSpPr txBox="1"/>
          <p:nvPr/>
        </p:nvSpPr>
        <p:spPr>
          <a:xfrm>
            <a:off x="8305015" y="0"/>
            <a:ext cx="388698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9000">
                <a:schemeClr val="accent1">
                  <a:lumMod val="45000"/>
                  <a:lumOff val="55000"/>
                </a:schemeClr>
              </a:gs>
              <a:gs pos="5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5D64D49D-B34E-4D9A-9235-7FCF90A00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383" y="0"/>
            <a:ext cx="3401568" cy="1250850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Data Collection &amp; Processing</a:t>
            </a:r>
          </a:p>
        </p:txBody>
      </p:sp>
      <p:sp>
        <p:nvSpPr>
          <p:cNvPr id="23" name="Content Placeholder 11">
            <a:extLst>
              <a:ext uri="{FF2B5EF4-FFF2-40B4-BE49-F238E27FC236}">
                <a16:creationId xmlns:a16="http://schemas.microsoft.com/office/drawing/2014/main" id="{CCF295B3-915B-4113-8F8B-3E5821066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5526" y="1292371"/>
            <a:ext cx="3845963" cy="4273258"/>
          </a:xfrm>
        </p:spPr>
        <p:txBody>
          <a:bodyPr anchor="b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431800" indent="-342900"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Tahoma"/>
                <a:cs typeface="Tahoma"/>
                <a:sym typeface="Tahoma"/>
              </a:rPr>
              <a:t>Isolated mitochondrial DNA from 138 mussels in 10% </a:t>
            </a:r>
            <a:r>
              <a:rPr lang="en-US" sz="2000" dirty="0" err="1">
                <a:solidFill>
                  <a:schemeClr val="bg1"/>
                </a:solidFill>
                <a:ea typeface="Tahoma"/>
                <a:cs typeface="Tahoma"/>
                <a:sym typeface="Tahoma"/>
              </a:rPr>
              <a:t>Chelex</a:t>
            </a:r>
            <a:r>
              <a:rPr lang="en-US" sz="2000" dirty="0">
                <a:solidFill>
                  <a:schemeClr val="bg1"/>
                </a:solidFill>
                <a:ea typeface="Tahoma"/>
                <a:cs typeface="Tahoma"/>
                <a:sym typeface="Tahoma"/>
              </a:rPr>
              <a:t> solution</a:t>
            </a:r>
          </a:p>
          <a:p>
            <a:pPr marL="889000" lvl="1" indent="-342900"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Tahoma"/>
                <a:cs typeface="Tahoma"/>
                <a:sym typeface="Tahoma"/>
              </a:rPr>
              <a:t>Amplified cytochrome c oxidase (COI) gene with polymerase chain reactions (PCR)</a:t>
            </a:r>
          </a:p>
          <a:p>
            <a:pPr marL="889000" lvl="1" indent="-342900"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Tahoma"/>
                <a:cs typeface="Tahoma"/>
                <a:sym typeface="Tahoma"/>
              </a:rPr>
              <a:t>Sequenced at MCLAB</a:t>
            </a:r>
          </a:p>
          <a:p>
            <a:pPr marL="431800" indent="-342900"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Tahoma"/>
                <a:cs typeface="Tahoma"/>
                <a:sym typeface="Tahoma"/>
              </a:rPr>
              <a:t>Edited chromatograms and aligned sequences in </a:t>
            </a:r>
            <a:r>
              <a:rPr lang="en-US" sz="2000" dirty="0" err="1">
                <a:solidFill>
                  <a:schemeClr val="bg1"/>
                </a:solidFill>
                <a:ea typeface="Tahoma"/>
                <a:cs typeface="Tahoma"/>
                <a:sym typeface="Tahoma"/>
              </a:rPr>
              <a:t>Geneious</a:t>
            </a:r>
            <a:r>
              <a:rPr lang="en-US" sz="2000" dirty="0">
                <a:solidFill>
                  <a:schemeClr val="bg1"/>
                </a:solidFill>
                <a:ea typeface="Tahoma"/>
                <a:cs typeface="Tahoma"/>
                <a:sym typeface="Tahoma"/>
              </a:rPr>
              <a:t> software</a:t>
            </a:r>
          </a:p>
          <a:p>
            <a:pPr marL="431800" indent="-342900"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Marko et al. 2009 n = 57</a:t>
            </a:r>
            <a:endParaRPr lang="en-US" sz="2000" dirty="0">
              <a:solidFill>
                <a:schemeClr val="bg1"/>
              </a:solidFill>
              <a:ea typeface="Tahoma"/>
              <a:cs typeface="Tahoma"/>
              <a:sym typeface="Tahoma"/>
            </a:endParaRPr>
          </a:p>
          <a:p>
            <a:pPr marL="687832" lvl="1"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National Center for Biotechnology Information Database</a:t>
            </a:r>
          </a:p>
          <a:p>
            <a:pPr marL="431800"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 marL="431800" indent="-342900">
              <a:spcBef>
                <a:spcPts val="0"/>
              </a:spcBef>
              <a:buSzPts val="2200"/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  <a:ea typeface="Tahoma"/>
              <a:cs typeface="Tahoma"/>
              <a:sym typeface="Tahoma"/>
            </a:endParaRP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79BDB-A0D6-4126-94BF-F11E364168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750" r="26238" b="3828"/>
          <a:stretch/>
        </p:blipFill>
        <p:spPr>
          <a:xfrm>
            <a:off x="0" y="0"/>
            <a:ext cx="8305015" cy="6858000"/>
          </a:xfrm>
          <a:prstGeom prst="rect">
            <a:avLst/>
          </a:prstGeom>
          <a:noFill/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E974587-F986-43BE-BD12-ECA5DA92E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949537"/>
              </p:ext>
            </p:extLst>
          </p:nvPr>
        </p:nvGraphicFramePr>
        <p:xfrm>
          <a:off x="6367860" y="5486400"/>
          <a:ext cx="1957666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833">
                  <a:extLst>
                    <a:ext uri="{9D8B030D-6E8A-4147-A177-3AD203B41FA5}">
                      <a16:colId xmlns:a16="http://schemas.microsoft.com/office/drawing/2014/main" val="1896672266"/>
                    </a:ext>
                  </a:extLst>
                </a:gridCol>
                <a:gridCol w="978833">
                  <a:extLst>
                    <a:ext uri="{9D8B030D-6E8A-4147-A177-3AD203B41FA5}">
                      <a16:colId xmlns:a16="http://schemas.microsoft.com/office/drawing/2014/main" val="116092341"/>
                    </a:ext>
                  </a:extLst>
                </a:gridCol>
              </a:tblGrid>
              <a:tr h="533911">
                <a:tc>
                  <a:txBody>
                    <a:bodyPr/>
                    <a:lstStyle/>
                    <a:p>
                      <a:r>
                        <a:rPr lang="en-US" dirty="0"/>
                        <a:t>Sample 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 Symbol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623726"/>
                  </a:ext>
                </a:extLst>
              </a:tr>
              <a:tr h="305092">
                <a:tc>
                  <a:txBody>
                    <a:bodyPr/>
                    <a:lstStyle/>
                    <a:p>
                      <a:r>
                        <a:rPr lang="en-US" dirty="0"/>
                        <a:t>Current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09523"/>
                  </a:ext>
                </a:extLst>
              </a:tr>
              <a:tr h="305092">
                <a:tc>
                  <a:txBody>
                    <a:bodyPr/>
                    <a:lstStyle/>
                    <a:p>
                      <a:r>
                        <a:rPr lang="en-US" dirty="0"/>
                        <a:t>Future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150912"/>
                  </a:ext>
                </a:extLst>
              </a:tr>
            </a:tbl>
          </a:graphicData>
        </a:graphic>
      </p:graphicFrame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0BDFF931-0FA5-4BA1-88C0-C358982DE5C4}"/>
              </a:ext>
            </a:extLst>
          </p:cNvPr>
          <p:cNvSpPr/>
          <p:nvPr/>
        </p:nvSpPr>
        <p:spPr>
          <a:xfrm>
            <a:off x="7696083" y="6231117"/>
            <a:ext cx="169682" cy="160256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7FBB91E6-4BA1-4E0E-B169-583B51D7C49F}"/>
              </a:ext>
            </a:extLst>
          </p:cNvPr>
          <p:cNvSpPr/>
          <p:nvPr/>
        </p:nvSpPr>
        <p:spPr>
          <a:xfrm>
            <a:off x="7696083" y="6624220"/>
            <a:ext cx="169682" cy="160256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034577-D1E0-4884-A0A8-64C7C1449DB1}"/>
              </a:ext>
            </a:extLst>
          </p:cNvPr>
          <p:cNvCxnSpPr>
            <a:cxnSpLocks/>
          </p:cNvCxnSpPr>
          <p:nvPr/>
        </p:nvCxnSpPr>
        <p:spPr>
          <a:xfrm flipV="1">
            <a:off x="5307291" y="3676454"/>
            <a:ext cx="301657" cy="27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05391C-7B1A-4C0F-A0C9-7D43F5AC89D9}"/>
              </a:ext>
            </a:extLst>
          </p:cNvPr>
          <p:cNvSpPr txBox="1"/>
          <p:nvPr/>
        </p:nvSpPr>
        <p:spPr>
          <a:xfrm>
            <a:off x="4609707" y="3854236"/>
            <a:ext cx="16496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Pt. Conception</a:t>
            </a:r>
          </a:p>
        </p:txBody>
      </p:sp>
      <p:graphicFrame>
        <p:nvGraphicFramePr>
          <p:cNvPr id="21" name="Content Placeholder 3" descr="Continuous process showing five tasks connected through an arrow use to indicate continuous progression">
            <a:extLst>
              <a:ext uri="{FF2B5EF4-FFF2-40B4-BE49-F238E27FC236}">
                <a16:creationId xmlns:a16="http://schemas.microsoft.com/office/drawing/2014/main" id="{1B0B095A-3EA7-456B-A2FC-AD3A2FF181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3670849"/>
              </p:ext>
            </p:extLst>
          </p:nvPr>
        </p:nvGraphicFramePr>
        <p:xfrm>
          <a:off x="9019600" y="4560626"/>
          <a:ext cx="2703086" cy="2405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397A2FB2-6479-4CC6-87CC-96B70C24C3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841" y="2408009"/>
            <a:ext cx="4515480" cy="28102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6BB4BB-3274-4155-9278-FDFE692ECD34}"/>
              </a:ext>
            </a:extLst>
          </p:cNvPr>
          <p:cNvSpPr txBox="1"/>
          <p:nvPr/>
        </p:nvSpPr>
        <p:spPr>
          <a:xfrm>
            <a:off x="-21637" y="5396058"/>
            <a:ext cx="7256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Figure 1: </a:t>
            </a:r>
            <a:r>
              <a:rPr lang="en-US" sz="1800" dirty="0">
                <a:solidFill>
                  <a:schemeClr val="bg1"/>
                </a:solidFill>
                <a:latin typeface="+mn-lt"/>
                <a:ea typeface="Tahoma"/>
                <a:cs typeface="Tahoma"/>
                <a:sym typeface="Tahoma"/>
              </a:rPr>
              <a:t>A haplotype network which visualizes the number of base substitutions required to get from one haplotype to the next.</a:t>
            </a:r>
            <a:r>
              <a:rPr lang="en-US" sz="1800" dirty="0">
                <a:solidFill>
                  <a:schemeClr val="bg1"/>
                </a:solidFill>
                <a:latin typeface="+mn-lt"/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243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9000">
              <a:schemeClr val="accent1">
                <a:lumMod val="45000"/>
                <a:lumOff val="55000"/>
              </a:schemeClr>
            </a:gs>
            <a:gs pos="5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2F1D-FF6A-466E-93C9-210FACC8B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5029200"/>
            <a:ext cx="9601200" cy="1143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+mn-lt"/>
              </a:rPr>
              <a:t>Figure 1: 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Tahoma"/>
                <a:cs typeface="Tahoma"/>
                <a:sym typeface="Tahoma"/>
              </a:rPr>
              <a:t>A haplotype network which visualizes the number of base substitutions required to get from one haplotype to the next.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70EE5-1E58-43EA-B64F-44BA6A25A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155" y="1"/>
            <a:ext cx="6815655" cy="487462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D26FCDD-2C3A-4237-9717-5CC613BEDC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0651" y="6218238"/>
            <a:ext cx="487362" cy="487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7E9DA4-27C1-4BF2-8590-22925B1D1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8" y="1"/>
            <a:ext cx="5334462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7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413">
        <p:fade/>
      </p:transition>
    </mc:Choice>
    <mc:Fallback xmlns="">
      <p:transition spd="med" advTm="334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9000">
              <a:schemeClr val="accent1">
                <a:lumMod val="45000"/>
                <a:lumOff val="55000"/>
              </a:schemeClr>
            </a:gs>
            <a:gs pos="5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6855F1-BF9D-419F-A595-302077C339E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588" y="4881563"/>
                <a:ext cx="6858000" cy="137636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Figure 3: Isolation by distance plots</a:t>
                </a:r>
                <a:br>
                  <a:rPr lang="en-US" sz="2400" dirty="0">
                    <a:solidFill>
                      <a:schemeClr val="tx1"/>
                    </a:solidFill>
                    <a:latin typeface="+mn-lt"/>
                  </a:rPr>
                </a:br>
                <a:br>
                  <a:rPr lang="en-US" sz="240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a.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smtClean="0">
                            <a:solidFill>
                              <a:schemeClr val="tx1"/>
                            </a:solidFill>
                            <a:latin typeface="+mn-lt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2400" dirty="0">
                            <a:solidFill>
                              <a:schemeClr val="tx1"/>
                            </a:solidFill>
                            <a:latin typeface="+mn-lt"/>
                          </a:rPr>
                          <m:t>Φ</m:t>
                        </m:r>
                      </m:e>
                      <m:sub>
                        <m:eqArr>
                          <m:eqArr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+mn-lt"/>
                              </a:rPr>
                              <m:t>𝑠𝑡</m:t>
                            </m:r>
                          </m:e>
                          <m:e/>
                        </m:eqAr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 scores show a negative trend as distance </a:t>
                </a:r>
                <a:br>
                  <a:rPr lang="en-US" sz="240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increases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6855F1-BF9D-419F-A595-302077C339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88" y="4881563"/>
                <a:ext cx="6858000" cy="1376361"/>
              </a:xfrm>
              <a:blipFill>
                <a:blip r:embed="rId4"/>
                <a:stretch>
                  <a:fillRect l="-1156" t="-6637" b="-8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EB8D0BCE-6890-4F65-99B8-5FAB7589FF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2147" y="5156201"/>
                <a:ext cx="5334000" cy="106203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400" dirty="0">
                    <a:solidFill>
                      <a:prstClr val="black"/>
                    </a:solidFill>
                    <a:latin typeface="+mn-lt"/>
                  </a:rPr>
                  <a:t>b.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+mn-lt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+mn-lt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+mn-lt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+mn-lt"/>
                  </a:rPr>
                  <a:t> scores show a negative trend as distance increases</a:t>
                </a:r>
              </a:p>
            </p:txBody>
          </p:sp>
        </mc:Choice>
        <mc:Fallback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EB8D0BCE-6890-4F65-99B8-5FAB7589F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147" y="5156201"/>
                <a:ext cx="5334000" cy="1062037"/>
              </a:xfrm>
              <a:prstGeom prst="rect">
                <a:avLst/>
              </a:prstGeom>
              <a:blipFill>
                <a:blip r:embed="rId5"/>
                <a:stretch>
                  <a:fillRect l="-1829" b="-1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368076C-ADCA-45F8-80B2-E92BA7CDF3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0651" y="6218238"/>
            <a:ext cx="487362" cy="487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5205A3-FB5E-4F1B-896F-B1AD005613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05" y="914401"/>
            <a:ext cx="5845867" cy="3607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35261F-17DE-46C4-9BC6-34D599FE51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2147" y="914401"/>
            <a:ext cx="5845866" cy="360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4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394">
        <p:fade/>
      </p:transition>
    </mc:Choice>
    <mc:Fallback xmlns="">
      <p:transition spd="med" advTm="223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9000">
              <a:schemeClr val="accent1">
                <a:lumMod val="45000"/>
                <a:lumOff val="55000"/>
              </a:schemeClr>
            </a:gs>
            <a:gs pos="5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50B1-D8C9-F44B-8838-FB97AAF26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1" y="431439"/>
            <a:ext cx="10772775" cy="1658198"/>
          </a:xfrm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+mn-lt"/>
              </a:rPr>
              <a:t>Table 1: Analysis of Molecular Variance (AMOVA)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E83CFCE-2BAA-A44F-8C2C-00625BB03F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414288"/>
              </p:ext>
            </p:extLst>
          </p:nvPr>
        </p:nvGraphicFramePr>
        <p:xfrm>
          <a:off x="1478178" y="2367064"/>
          <a:ext cx="9235643" cy="28041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87411">
                  <a:extLst>
                    <a:ext uri="{9D8B030D-6E8A-4147-A177-3AD203B41FA5}">
                      <a16:colId xmlns:a16="http://schemas.microsoft.com/office/drawing/2014/main" val="3844865674"/>
                    </a:ext>
                  </a:extLst>
                </a:gridCol>
                <a:gridCol w="1397916">
                  <a:extLst>
                    <a:ext uri="{9D8B030D-6E8A-4147-A177-3AD203B41FA5}">
                      <a16:colId xmlns:a16="http://schemas.microsoft.com/office/drawing/2014/main" val="1108399333"/>
                    </a:ext>
                  </a:extLst>
                </a:gridCol>
                <a:gridCol w="1462579">
                  <a:extLst>
                    <a:ext uri="{9D8B030D-6E8A-4147-A177-3AD203B41FA5}">
                      <a16:colId xmlns:a16="http://schemas.microsoft.com/office/drawing/2014/main" val="2714856069"/>
                    </a:ext>
                  </a:extLst>
                </a:gridCol>
                <a:gridCol w="1462579">
                  <a:extLst>
                    <a:ext uri="{9D8B030D-6E8A-4147-A177-3AD203B41FA5}">
                      <a16:colId xmlns:a16="http://schemas.microsoft.com/office/drawing/2014/main" val="1919903856"/>
                    </a:ext>
                  </a:extLst>
                </a:gridCol>
                <a:gridCol w="1462579">
                  <a:extLst>
                    <a:ext uri="{9D8B030D-6E8A-4147-A177-3AD203B41FA5}">
                      <a16:colId xmlns:a16="http://schemas.microsoft.com/office/drawing/2014/main" val="3109463308"/>
                    </a:ext>
                  </a:extLst>
                </a:gridCol>
                <a:gridCol w="1462579">
                  <a:extLst>
                    <a:ext uri="{9D8B030D-6E8A-4147-A177-3AD203B41FA5}">
                      <a16:colId xmlns:a16="http://schemas.microsoft.com/office/drawing/2014/main" val="2019962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Pt. Conception Hypothesis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Cape Mendocino Hypothesis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Addison et al. 2008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Marko et al. 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Our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19596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dirty="0"/>
                        <a:t>Among Regions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-.0019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-.0085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043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Among Populations within Regions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-.0204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-.0162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73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Among Populations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-.0224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-.0249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-.0029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.004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-.0213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17885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9E16239-0178-4762-BDED-2E06C16C16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0651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6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468">
        <p:fade/>
      </p:transition>
    </mc:Choice>
    <mc:Fallback xmlns="">
      <p:transition spd="med" advTm="214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9000">
              <a:schemeClr val="accent1">
                <a:lumMod val="45000"/>
                <a:lumOff val="55000"/>
              </a:schemeClr>
            </a:gs>
            <a:gs pos="5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525192" y="893"/>
            <a:ext cx="9124289" cy="1142702"/>
          </a:xfrm>
          <a:prstGeom prst="rect">
            <a:avLst/>
          </a:prstGeom>
        </p:spPr>
        <p:txBody>
          <a:bodyPr vert="horz" lIns="91416" tIns="45708" rIns="91416" bIns="45708" rtlCol="0" anchor="ctr">
            <a:normAutofit fontScale="97500"/>
          </a:bodyPr>
          <a:lstStyle/>
          <a:p>
            <a:pPr algn="ctr" defTabSz="457063">
              <a:spcBef>
                <a:spcPct val="0"/>
              </a:spcBef>
              <a:defRPr/>
            </a:pPr>
            <a:r>
              <a:rPr lang="en-US" sz="4399" dirty="0">
                <a:latin typeface="+mj-lt"/>
                <a:ea typeface="+mj-ea"/>
                <a:cs typeface="+mj-cs"/>
              </a:rPr>
              <a:t>Solutions from coalescent samplers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59BF2-903C-FB47-95DE-4B456FE50416}"/>
              </a:ext>
            </a:extLst>
          </p:cNvPr>
          <p:cNvSpPr txBox="1"/>
          <p:nvPr/>
        </p:nvSpPr>
        <p:spPr>
          <a:xfrm>
            <a:off x="7966546" y="6218238"/>
            <a:ext cx="2705188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 err="1"/>
              <a:t>Slatkin</a:t>
            </a:r>
            <a:r>
              <a:rPr lang="en-US" sz="1799" dirty="0"/>
              <a:t> and Maddison 1989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66546" y="6488892"/>
            <a:ext cx="3308470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 err="1"/>
              <a:t>Beerli</a:t>
            </a:r>
            <a:r>
              <a:rPr lang="en-US" sz="1799" dirty="0"/>
              <a:t> and </a:t>
            </a:r>
            <a:r>
              <a:rPr lang="en-US" sz="1799" dirty="0" err="1"/>
              <a:t>Felsenstein</a:t>
            </a:r>
            <a:r>
              <a:rPr lang="en-US" sz="1799" dirty="0"/>
              <a:t> 1999, 2001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FB8ACD-5853-5343-9F09-49B69E2FF65E}"/>
              </a:ext>
            </a:extLst>
          </p:cNvPr>
          <p:cNvGrpSpPr/>
          <p:nvPr/>
        </p:nvGrpSpPr>
        <p:grpSpPr>
          <a:xfrm>
            <a:off x="1727530" y="1095447"/>
            <a:ext cx="2394914" cy="1944539"/>
            <a:chOff x="1798636" y="4609982"/>
            <a:chExt cx="2395538" cy="1945046"/>
          </a:xfrm>
        </p:grpSpPr>
        <p:sp>
          <p:nvSpPr>
            <p:cNvPr id="35" name="Oval 4"/>
            <p:cNvSpPr>
              <a:spLocks noChangeArrowheads="1"/>
            </p:cNvSpPr>
            <p:nvPr/>
          </p:nvSpPr>
          <p:spPr bwMode="auto">
            <a:xfrm>
              <a:off x="1798636" y="5010390"/>
              <a:ext cx="2395538" cy="154463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46" name="Oval 15"/>
            <p:cNvSpPr>
              <a:spLocks noChangeArrowheads="1"/>
            </p:cNvSpPr>
            <p:nvPr/>
          </p:nvSpPr>
          <p:spPr bwMode="auto">
            <a:xfrm>
              <a:off x="3111498" y="5161500"/>
              <a:ext cx="255588" cy="2889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55" name="Oval 14"/>
            <p:cNvSpPr>
              <a:spLocks noChangeArrowheads="1"/>
            </p:cNvSpPr>
            <p:nvPr/>
          </p:nvSpPr>
          <p:spPr bwMode="auto">
            <a:xfrm>
              <a:off x="3354334" y="5791993"/>
              <a:ext cx="254000" cy="2873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86" name="Oval 15"/>
            <p:cNvSpPr>
              <a:spLocks noChangeArrowheads="1"/>
            </p:cNvSpPr>
            <p:nvPr/>
          </p:nvSpPr>
          <p:spPr bwMode="auto">
            <a:xfrm>
              <a:off x="2673349" y="5742723"/>
              <a:ext cx="255588" cy="2889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74" name="Oval 6"/>
            <p:cNvSpPr>
              <a:spLocks noChangeArrowheads="1"/>
            </p:cNvSpPr>
            <p:nvPr/>
          </p:nvSpPr>
          <p:spPr bwMode="auto">
            <a:xfrm>
              <a:off x="2441321" y="5261115"/>
              <a:ext cx="254000" cy="28733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A233E6-D530-8641-BA95-CDEC1899EC88}"/>
                </a:ext>
              </a:extLst>
            </p:cNvPr>
            <p:cNvSpPr txBox="1"/>
            <p:nvPr/>
          </p:nvSpPr>
          <p:spPr>
            <a:xfrm>
              <a:off x="2284346" y="4609982"/>
              <a:ext cx="1609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99" dirty="0"/>
                <a:t>Population 1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896BA7-CB46-7547-9A2E-B7A43BB97D04}"/>
              </a:ext>
            </a:extLst>
          </p:cNvPr>
          <p:cNvGrpSpPr/>
          <p:nvPr/>
        </p:nvGrpSpPr>
        <p:grpSpPr>
          <a:xfrm>
            <a:off x="1819960" y="4159034"/>
            <a:ext cx="2394914" cy="1920891"/>
            <a:chOff x="6623843" y="4977606"/>
            <a:chExt cx="2395538" cy="1921391"/>
          </a:xfrm>
        </p:grpSpPr>
        <p:sp>
          <p:nvSpPr>
            <p:cNvPr id="36" name="Oval 4"/>
            <p:cNvSpPr>
              <a:spLocks noChangeArrowheads="1"/>
            </p:cNvSpPr>
            <p:nvPr/>
          </p:nvSpPr>
          <p:spPr bwMode="auto">
            <a:xfrm>
              <a:off x="6623843" y="4977606"/>
              <a:ext cx="2395538" cy="154463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40" name="Oval 9"/>
            <p:cNvSpPr>
              <a:spLocks noChangeArrowheads="1"/>
            </p:cNvSpPr>
            <p:nvPr/>
          </p:nvSpPr>
          <p:spPr bwMode="auto">
            <a:xfrm>
              <a:off x="8140352" y="5564981"/>
              <a:ext cx="255587" cy="2857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45" name="Oval 14"/>
            <p:cNvSpPr>
              <a:spLocks noChangeArrowheads="1"/>
            </p:cNvSpPr>
            <p:nvPr/>
          </p:nvSpPr>
          <p:spPr bwMode="auto">
            <a:xfrm>
              <a:off x="7320883" y="5850731"/>
              <a:ext cx="254000" cy="28733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41" name="Oval 10"/>
            <p:cNvSpPr>
              <a:spLocks noChangeArrowheads="1"/>
            </p:cNvSpPr>
            <p:nvPr/>
          </p:nvSpPr>
          <p:spPr bwMode="auto">
            <a:xfrm>
              <a:off x="7143352" y="5338045"/>
              <a:ext cx="255588" cy="285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51" name="Oval 10"/>
            <p:cNvSpPr>
              <a:spLocks noChangeArrowheads="1"/>
            </p:cNvSpPr>
            <p:nvPr/>
          </p:nvSpPr>
          <p:spPr bwMode="auto">
            <a:xfrm>
              <a:off x="8174036" y="5098547"/>
              <a:ext cx="255588" cy="2857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53" name="Oval 12"/>
            <p:cNvSpPr>
              <a:spLocks noChangeArrowheads="1"/>
            </p:cNvSpPr>
            <p:nvPr/>
          </p:nvSpPr>
          <p:spPr bwMode="auto">
            <a:xfrm>
              <a:off x="8089800" y="6016499"/>
              <a:ext cx="255588" cy="2889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799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C5CB46E-956A-DC4C-A70B-61310D5B4C94}"/>
                </a:ext>
              </a:extLst>
            </p:cNvPr>
            <p:cNvSpPr txBox="1"/>
            <p:nvPr/>
          </p:nvSpPr>
          <p:spPr>
            <a:xfrm>
              <a:off x="7082037" y="6529665"/>
              <a:ext cx="1609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99" dirty="0"/>
                <a:t>Population 2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A46A6B-604B-594A-82A5-92F792476D7D}"/>
              </a:ext>
            </a:extLst>
          </p:cNvPr>
          <p:cNvCxnSpPr>
            <a:cxnSpLocks/>
          </p:cNvCxnSpPr>
          <p:nvPr/>
        </p:nvCxnSpPr>
        <p:spPr>
          <a:xfrm flipV="1">
            <a:off x="2671958" y="3185716"/>
            <a:ext cx="0" cy="856149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  <a:effectLst>
            <a:glow rad="127000">
              <a:schemeClr val="accent1"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7E89E5F-BB08-174B-B39F-C7107D736A9F}"/>
              </a:ext>
            </a:extLst>
          </p:cNvPr>
          <p:cNvCxnSpPr>
            <a:cxnSpLocks/>
          </p:cNvCxnSpPr>
          <p:nvPr/>
        </p:nvCxnSpPr>
        <p:spPr>
          <a:xfrm flipV="1">
            <a:off x="3282823" y="3185716"/>
            <a:ext cx="0" cy="856149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  <a:effectLst>
            <a:glow rad="127000">
              <a:schemeClr val="accent1">
                <a:alpha val="40000"/>
              </a:schemeClr>
            </a:glow>
            <a:outerShdw blurRad="40000" dist="20000" dir="1104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5226322-8FB0-4EC2-AA34-EE4C2BB4EF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0651" y="6218238"/>
            <a:ext cx="487362" cy="487362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20BB0807-40D1-4E43-A322-6BF8C278A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60" y="1890040"/>
            <a:ext cx="5149465" cy="342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2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406">
        <p:fade/>
      </p:transition>
    </mc:Choice>
    <mc:Fallback xmlns="">
      <p:transition spd="med" advTm="534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2892</TotalTime>
  <Words>581</Words>
  <Application>Microsoft Office PowerPoint</Application>
  <PresentationFormat>Widescreen</PresentationFormat>
  <Paragraphs>123</Paragraphs>
  <Slides>13</Slides>
  <Notes>4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Metropolitan</vt:lpstr>
      <vt:lpstr>Preliminary analysis of population structure in Mytilus californianus </vt:lpstr>
      <vt:lpstr>Research Questions</vt:lpstr>
      <vt:lpstr>Mytilus californianus</vt:lpstr>
      <vt:lpstr>Previous Research</vt:lpstr>
      <vt:lpstr>Data Collection &amp; Processing</vt:lpstr>
      <vt:lpstr>Figure 1: A haplotype network which visualizes the number of base substitutions required to get from one haplotype to the next. </vt:lpstr>
      <vt:lpstr>Figure 3: Isolation by distance plots  a. "Φ" _█(st@) scores show a negative trend as distance  increases</vt:lpstr>
      <vt:lpstr>Table 1: Analysis of Molecular Variance (AMOVA) results</vt:lpstr>
      <vt:lpstr>PowerPoint Presentation</vt:lpstr>
      <vt:lpstr>Previous Research with Coalescent Samplers</vt:lpstr>
      <vt:lpstr>PowerPoint Presentation</vt:lpstr>
      <vt:lpstr>PowerPoint Presentation</vt:lpstr>
      <vt:lpstr>Very Preliminary  Dispersal Kernel!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Crandall</dc:creator>
  <cp:lastModifiedBy>Vanessa</cp:lastModifiedBy>
  <cp:revision>38</cp:revision>
  <dcterms:created xsi:type="dcterms:W3CDTF">2021-06-03T16:09:10Z</dcterms:created>
  <dcterms:modified xsi:type="dcterms:W3CDTF">2021-06-10T20:25:59Z</dcterms:modified>
</cp:coreProperties>
</file>